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TT Firs Neue Bold" charset="1" panose="02000803030000020004"/>
      <p:regular r:id="rId16"/>
    </p:embeddedFont>
    <p:embeddedFont>
      <p:font typeface="TT Firs Neue" charset="1" panose="02000503030000020004"/>
      <p:regular r:id="rId17"/>
    </p:embeddedFont>
    <p:embeddedFont>
      <p:font typeface="TT Firs Neue Italics" charset="1" panose="020005030300000900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Relationship Id="rId6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9277" y="991590"/>
            <a:ext cx="15449445" cy="8303820"/>
            <a:chOff x="0" y="0"/>
            <a:chExt cx="4068990" cy="21870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8990" cy="2187014"/>
            </a:xfrm>
            <a:custGeom>
              <a:avLst/>
              <a:gdLst/>
              <a:ahLst/>
              <a:cxnLst/>
              <a:rect r="r" b="b" t="t" l="l"/>
              <a:pathLst>
                <a:path h="2187014" w="4068990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378491" y="2543617"/>
            <a:ext cx="11366851" cy="8229600"/>
          </a:xfrm>
          <a:custGeom>
            <a:avLst/>
            <a:gdLst/>
            <a:ahLst/>
            <a:cxnLst/>
            <a:rect r="r" b="b" t="t" l="l"/>
            <a:pathLst>
              <a:path h="8229600" w="11366851">
                <a:moveTo>
                  <a:pt x="0" y="0"/>
                </a:moveTo>
                <a:lnTo>
                  <a:pt x="11366851" y="0"/>
                </a:lnTo>
                <a:lnTo>
                  <a:pt x="113668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503670" y="0"/>
            <a:ext cx="4784330" cy="4682663"/>
          </a:xfrm>
          <a:custGeom>
            <a:avLst/>
            <a:gdLst/>
            <a:ahLst/>
            <a:cxnLst/>
            <a:rect r="r" b="b" t="t" l="l"/>
            <a:pathLst>
              <a:path h="4682663" w="4784330">
                <a:moveTo>
                  <a:pt x="0" y="0"/>
                </a:moveTo>
                <a:lnTo>
                  <a:pt x="4784330" y="0"/>
                </a:lnTo>
                <a:lnTo>
                  <a:pt x="4784330" y="4682663"/>
                </a:lnTo>
                <a:lnTo>
                  <a:pt x="0" y="46826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586921" y="3231947"/>
            <a:ext cx="13308914" cy="4013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545"/>
              </a:lnSpc>
            </a:pPr>
            <a:r>
              <a:rPr lang="en-US" b="true" sz="14665">
                <a:solidFill>
                  <a:srgbClr val="FFFFFF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AI FINANČNÝ PORADCA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253961" y="8354895"/>
            <a:ext cx="8115300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TT Firs Neue"/>
                <a:ea typeface="TT Firs Neue"/>
                <a:cs typeface="TT Firs Neue"/>
                <a:sym typeface="TT Firs Neue"/>
              </a:rPr>
              <a:t>TÍM MAKEITCOUNT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76558" y="-1331187"/>
            <a:ext cx="4784330" cy="4682663"/>
          </a:xfrm>
          <a:custGeom>
            <a:avLst/>
            <a:gdLst/>
            <a:ahLst/>
            <a:cxnLst/>
            <a:rect r="r" b="b" t="t" l="l"/>
            <a:pathLst>
              <a:path h="4682663" w="4784330">
                <a:moveTo>
                  <a:pt x="0" y="0"/>
                </a:moveTo>
                <a:lnTo>
                  <a:pt x="4784330" y="0"/>
                </a:lnTo>
                <a:lnTo>
                  <a:pt x="4784330" y="4682664"/>
                </a:lnTo>
                <a:lnTo>
                  <a:pt x="0" y="46826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72888" y="6935523"/>
            <a:ext cx="4784330" cy="4682663"/>
          </a:xfrm>
          <a:custGeom>
            <a:avLst/>
            <a:gdLst/>
            <a:ahLst/>
            <a:cxnLst/>
            <a:rect r="r" b="b" t="t" l="l"/>
            <a:pathLst>
              <a:path h="4682663" w="4784330">
                <a:moveTo>
                  <a:pt x="0" y="0"/>
                </a:moveTo>
                <a:lnTo>
                  <a:pt x="4784330" y="0"/>
                </a:lnTo>
                <a:lnTo>
                  <a:pt x="4784330" y="4682664"/>
                </a:lnTo>
                <a:lnTo>
                  <a:pt x="0" y="46826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19277" y="991590"/>
            <a:ext cx="15449445" cy="8303820"/>
            <a:chOff x="0" y="0"/>
            <a:chExt cx="4068990" cy="21870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68990" cy="2187014"/>
            </a:xfrm>
            <a:custGeom>
              <a:avLst/>
              <a:gdLst/>
              <a:ahLst/>
              <a:cxnLst/>
              <a:rect r="r" b="b" t="t" l="l"/>
              <a:pathLst>
                <a:path h="2187014" w="4068990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>
                  <a:alpha val="40000"/>
                </a:srgbClr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4872683" y="1065810"/>
            <a:ext cx="11366851" cy="8229600"/>
          </a:xfrm>
          <a:custGeom>
            <a:avLst/>
            <a:gdLst/>
            <a:ahLst/>
            <a:cxnLst/>
            <a:rect r="r" b="b" t="t" l="l"/>
            <a:pathLst>
              <a:path h="8229600" w="11366851">
                <a:moveTo>
                  <a:pt x="0" y="0"/>
                </a:moveTo>
                <a:lnTo>
                  <a:pt x="11366851" y="0"/>
                </a:lnTo>
                <a:lnTo>
                  <a:pt x="113668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489543" y="4200562"/>
            <a:ext cx="13308914" cy="208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00"/>
              </a:lnSpc>
            </a:pPr>
            <a:r>
              <a:rPr lang="en-US" b="true" sz="15000">
                <a:solidFill>
                  <a:srgbClr val="FFFFFF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THANK YOU!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81000" y="-266700"/>
            <a:ext cx="13239378" cy="10820400"/>
            <a:chOff x="0" y="0"/>
            <a:chExt cx="3486914" cy="28498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86914" cy="2849817"/>
            </a:xfrm>
            <a:custGeom>
              <a:avLst/>
              <a:gdLst/>
              <a:ahLst/>
              <a:cxnLst/>
              <a:rect r="r" b="b" t="t" l="l"/>
              <a:pathLst>
                <a:path h="2849817" w="3486914">
                  <a:moveTo>
                    <a:pt x="0" y="0"/>
                  </a:moveTo>
                  <a:lnTo>
                    <a:pt x="3486914" y="0"/>
                  </a:lnTo>
                  <a:lnTo>
                    <a:pt x="3486914" y="2849817"/>
                  </a:lnTo>
                  <a:lnTo>
                    <a:pt x="0" y="2849817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3486914" cy="2868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503670" y="0"/>
            <a:ext cx="4784330" cy="4682663"/>
          </a:xfrm>
          <a:custGeom>
            <a:avLst/>
            <a:gdLst/>
            <a:ahLst/>
            <a:cxnLst/>
            <a:rect r="r" b="b" t="t" l="l"/>
            <a:pathLst>
              <a:path h="4682663" w="4784330">
                <a:moveTo>
                  <a:pt x="0" y="0"/>
                </a:moveTo>
                <a:lnTo>
                  <a:pt x="4784330" y="0"/>
                </a:lnTo>
                <a:lnTo>
                  <a:pt x="4784330" y="4682663"/>
                </a:lnTo>
                <a:lnTo>
                  <a:pt x="0" y="46826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419277" y="991590"/>
            <a:ext cx="15449445" cy="8303820"/>
            <a:chOff x="0" y="0"/>
            <a:chExt cx="4068990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8990" cy="2187014"/>
            </a:xfrm>
            <a:custGeom>
              <a:avLst/>
              <a:gdLst/>
              <a:ahLst/>
              <a:cxnLst/>
              <a:rect r="r" b="b" t="t" l="l"/>
              <a:pathLst>
                <a:path h="2187014" w="4068990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3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546960" y="3133503"/>
            <a:ext cx="7899797" cy="5142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5120"/>
              </a:lnSpc>
              <a:buFont typeface="Arial"/>
              <a:buChar char="•"/>
            </a:pPr>
            <a:r>
              <a:rPr lang="en-US" sz="3200">
                <a:solidFill>
                  <a:srgbClr val="737373"/>
                </a:solidFill>
                <a:latin typeface="TT Firs Neue"/>
                <a:ea typeface="TT Firs Neue"/>
                <a:cs typeface="TT Firs Neue"/>
                <a:sym typeface="TT Firs Neue"/>
              </a:rPr>
              <a:t>Rozbor výdavkov</a:t>
            </a:r>
          </a:p>
          <a:p>
            <a:pPr algn="l" marL="690881" indent="-345440" lvl="1">
              <a:lnSpc>
                <a:spcPts val="5120"/>
              </a:lnSpc>
              <a:buFont typeface="Arial"/>
              <a:buChar char="•"/>
            </a:pPr>
            <a:r>
              <a:rPr lang="en-US" sz="3200">
                <a:solidFill>
                  <a:srgbClr val="737373"/>
                </a:solidFill>
                <a:latin typeface="TT Firs Neue"/>
                <a:ea typeface="TT Firs Neue"/>
                <a:cs typeface="TT Firs Neue"/>
                <a:sym typeface="TT Firs Neue"/>
              </a:rPr>
              <a:t>Rady na ušetrenie</a:t>
            </a:r>
          </a:p>
          <a:p>
            <a:pPr algn="l" marL="1381761" indent="-460587" lvl="2">
              <a:lnSpc>
                <a:spcPts val="5120"/>
              </a:lnSpc>
              <a:buFont typeface="Arial"/>
              <a:buChar char="⚬"/>
            </a:pPr>
            <a:r>
              <a:rPr lang="en-US" sz="3200">
                <a:solidFill>
                  <a:srgbClr val="737373"/>
                </a:solidFill>
                <a:latin typeface="TT Firs Neue"/>
                <a:ea typeface="TT Firs Neue"/>
                <a:cs typeface="TT Firs Neue"/>
                <a:sym typeface="TT Firs Neue"/>
              </a:rPr>
              <a:t>Budgeting</a:t>
            </a:r>
          </a:p>
          <a:p>
            <a:pPr algn="l" marL="690881" indent="-345440" lvl="1">
              <a:lnSpc>
                <a:spcPts val="5120"/>
              </a:lnSpc>
              <a:buFont typeface="Arial"/>
              <a:buChar char="•"/>
            </a:pPr>
            <a:r>
              <a:rPr lang="en-US" sz="3200">
                <a:solidFill>
                  <a:srgbClr val="737373"/>
                </a:solidFill>
                <a:latin typeface="TT Firs Neue"/>
                <a:ea typeface="TT Firs Neue"/>
                <a:cs typeface="TT Firs Neue"/>
                <a:sym typeface="TT Firs Neue"/>
              </a:rPr>
              <a:t>Rady k investovaniu podľa Risk assessment</a:t>
            </a:r>
          </a:p>
          <a:p>
            <a:pPr algn="l" marL="690881" indent="-345440" lvl="1">
              <a:lnSpc>
                <a:spcPts val="5120"/>
              </a:lnSpc>
              <a:buFont typeface="Arial"/>
              <a:buChar char="•"/>
            </a:pPr>
            <a:r>
              <a:rPr lang="en-US" sz="3200">
                <a:solidFill>
                  <a:srgbClr val="737373"/>
                </a:solidFill>
                <a:latin typeface="TT Firs Neue"/>
                <a:ea typeface="TT Firs Neue"/>
                <a:cs typeface="TT Firs Neue"/>
                <a:sym typeface="TT Firs Neue"/>
              </a:rPr>
              <a:t>Míľniky šetrenia</a:t>
            </a:r>
          </a:p>
          <a:p>
            <a:pPr algn="l" marL="1381761" indent="-460587" lvl="2">
              <a:lnSpc>
                <a:spcPts val="5120"/>
              </a:lnSpc>
              <a:buFont typeface="Arial"/>
              <a:buChar char="⚬"/>
            </a:pPr>
            <a:r>
              <a:rPr lang="en-US" sz="3200">
                <a:solidFill>
                  <a:srgbClr val="737373"/>
                </a:solidFill>
                <a:latin typeface="TT Firs Neue"/>
                <a:ea typeface="TT Firs Neue"/>
                <a:cs typeface="TT Firs Neue"/>
                <a:sym typeface="TT Firs Neue"/>
              </a:rPr>
              <a:t>Odomknuteľné rozšírenia prispôsobenia osobného avatara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546960" y="1710670"/>
            <a:ext cx="7899797" cy="1166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99"/>
              </a:lnSpc>
            </a:pPr>
            <a:r>
              <a:rPr lang="en-US" sz="8799" b="true">
                <a:solidFill>
                  <a:srgbClr val="000000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Funkcionalita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9285879" y="5432977"/>
            <a:ext cx="9754458" cy="7062228"/>
          </a:xfrm>
          <a:custGeom>
            <a:avLst/>
            <a:gdLst/>
            <a:ahLst/>
            <a:cxnLst/>
            <a:rect r="r" b="b" t="t" l="l"/>
            <a:pathLst>
              <a:path h="7062228" w="9754458">
                <a:moveTo>
                  <a:pt x="0" y="0"/>
                </a:moveTo>
                <a:lnTo>
                  <a:pt x="9754458" y="0"/>
                </a:lnTo>
                <a:lnTo>
                  <a:pt x="9754458" y="7062228"/>
                </a:lnTo>
                <a:lnTo>
                  <a:pt x="0" y="7062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99803" y="-257175"/>
            <a:ext cx="15907297" cy="10801350"/>
            <a:chOff x="0" y="0"/>
            <a:chExt cx="4189576" cy="2844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89576" cy="2844800"/>
            </a:xfrm>
            <a:custGeom>
              <a:avLst/>
              <a:gdLst/>
              <a:ahLst/>
              <a:cxnLst/>
              <a:rect r="r" b="b" t="t" l="l"/>
              <a:pathLst>
                <a:path h="2844800" w="4189576">
                  <a:moveTo>
                    <a:pt x="0" y="0"/>
                  </a:moveTo>
                  <a:lnTo>
                    <a:pt x="4189576" y="0"/>
                  </a:lnTo>
                  <a:lnTo>
                    <a:pt x="4189576" y="2844800"/>
                  </a:lnTo>
                  <a:lnTo>
                    <a:pt x="0" y="284480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189576" cy="2863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9277" y="991590"/>
            <a:ext cx="15449445" cy="8303820"/>
            <a:chOff x="0" y="0"/>
            <a:chExt cx="4068990" cy="21870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8990" cy="2187014"/>
            </a:xfrm>
            <a:custGeom>
              <a:avLst/>
              <a:gdLst/>
              <a:ahLst/>
              <a:cxnLst/>
              <a:rect r="r" b="b" t="t" l="l"/>
              <a:pathLst>
                <a:path h="2187014" w="4068990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495386" y="1752600"/>
            <a:ext cx="9373337" cy="96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b="true" sz="7200">
                <a:solidFill>
                  <a:srgbClr val="000000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Profil klienta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495386" y="7745560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Jeho voľnočasové aktivity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10800000">
            <a:off x="12873192" y="-5070128"/>
            <a:ext cx="7027576" cy="7416966"/>
          </a:xfrm>
          <a:custGeom>
            <a:avLst/>
            <a:gdLst/>
            <a:ahLst/>
            <a:cxnLst/>
            <a:rect r="r" b="b" t="t" l="l"/>
            <a:pathLst>
              <a:path h="7416966" w="7027576">
                <a:moveTo>
                  <a:pt x="0" y="0"/>
                </a:moveTo>
                <a:lnTo>
                  <a:pt x="7027575" y="0"/>
                </a:lnTo>
                <a:lnTo>
                  <a:pt x="7027575" y="7416967"/>
                </a:lnTo>
                <a:lnTo>
                  <a:pt x="0" y="74169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69201" y="991590"/>
            <a:ext cx="6496050" cy="8924925"/>
            <a:chOff x="0" y="0"/>
            <a:chExt cx="8661400" cy="11899900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3"/>
            <a:srcRect l="0" t="4489" r="0" b="4489"/>
            <a:stretch>
              <a:fillRect/>
            </a:stretch>
          </p:blipFill>
          <p:spPr>
            <a:xfrm flipH="false" flipV="false">
              <a:off x="0" y="0"/>
              <a:ext cx="8661400" cy="11899900"/>
            </a:xfrm>
            <a:prstGeom prst="rect">
              <a:avLst/>
            </a:prstGeom>
          </p:spPr>
        </p:pic>
      </p:grpSp>
      <p:sp>
        <p:nvSpPr>
          <p:cNvPr name="Freeform 13" id="13"/>
          <p:cNvSpPr/>
          <p:nvPr/>
        </p:nvSpPr>
        <p:spPr>
          <a:xfrm flipH="false" flipV="true" rot="0">
            <a:off x="-496158" y="7470737"/>
            <a:ext cx="8128946" cy="5885357"/>
          </a:xfrm>
          <a:custGeom>
            <a:avLst/>
            <a:gdLst/>
            <a:ahLst/>
            <a:cxnLst/>
            <a:rect r="r" b="b" t="t" l="l"/>
            <a:pathLst>
              <a:path h="5885357" w="8128946">
                <a:moveTo>
                  <a:pt x="0" y="5885357"/>
                </a:moveTo>
                <a:lnTo>
                  <a:pt x="8128946" y="5885357"/>
                </a:lnTo>
                <a:lnTo>
                  <a:pt x="8128946" y="0"/>
                </a:lnTo>
                <a:lnTo>
                  <a:pt x="0" y="0"/>
                </a:lnTo>
                <a:lnTo>
                  <a:pt x="0" y="5885357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495386" y="2777908"/>
            <a:ext cx="8582814" cy="1020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160"/>
              </a:lnSpc>
              <a:spcBef>
                <a:spcPct val="0"/>
              </a:spcBef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Pri analýze zákazníkových výdavkov sa snažíme o ňom zistiť konkrétne vlastnosti.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95386" y="4976960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Typ zákazníka - zamestnaný ,dôchodca, SZČO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495386" y="6084400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Či má partnera/ku, deti, domáce zviera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495386" y="7191840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Zlozvyky - fajčiar, alkoholik, hazard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495386" y="4331753"/>
            <a:ext cx="3403693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b="true" sz="2799">
                <a:solidFill>
                  <a:srgbClr val="000000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VLASTNOSTI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495386" y="8299280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Rizikový charakter - konzervatívny, riskantný, medzi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495386" y="5530680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Približný mesačný príjem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495386" y="6638120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Či má vlastné bývanie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99803" y="-257175"/>
            <a:ext cx="15907297" cy="10801350"/>
            <a:chOff x="0" y="0"/>
            <a:chExt cx="4189576" cy="2844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89576" cy="2844800"/>
            </a:xfrm>
            <a:custGeom>
              <a:avLst/>
              <a:gdLst/>
              <a:ahLst/>
              <a:cxnLst/>
              <a:rect r="r" b="b" t="t" l="l"/>
              <a:pathLst>
                <a:path h="2844800" w="4189576">
                  <a:moveTo>
                    <a:pt x="0" y="0"/>
                  </a:moveTo>
                  <a:lnTo>
                    <a:pt x="4189576" y="0"/>
                  </a:lnTo>
                  <a:lnTo>
                    <a:pt x="4189576" y="2844800"/>
                  </a:lnTo>
                  <a:lnTo>
                    <a:pt x="0" y="284480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189576" cy="2863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9277" y="991590"/>
            <a:ext cx="15449445" cy="8303820"/>
            <a:chOff x="0" y="0"/>
            <a:chExt cx="4068990" cy="21870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8990" cy="2187014"/>
            </a:xfrm>
            <a:custGeom>
              <a:avLst/>
              <a:gdLst/>
              <a:ahLst/>
              <a:cxnLst/>
              <a:rect r="r" b="b" t="t" l="l"/>
              <a:pathLst>
                <a:path h="2187014" w="4068990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495386" y="1438770"/>
            <a:ext cx="9373337" cy="187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b="true" sz="7200">
                <a:solidFill>
                  <a:srgbClr val="000000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Profil klienta z datasetu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495386" y="7401885"/>
            <a:ext cx="8582814" cy="1020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Jeho voľnočasové aktivity - minigolf, zájazdy s deťmi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10800000">
            <a:off x="12873192" y="-5070128"/>
            <a:ext cx="7027576" cy="7416966"/>
          </a:xfrm>
          <a:custGeom>
            <a:avLst/>
            <a:gdLst/>
            <a:ahLst/>
            <a:cxnLst/>
            <a:rect r="r" b="b" t="t" l="l"/>
            <a:pathLst>
              <a:path h="7416966" w="7027576">
                <a:moveTo>
                  <a:pt x="0" y="0"/>
                </a:moveTo>
                <a:lnTo>
                  <a:pt x="7027575" y="0"/>
                </a:lnTo>
                <a:lnTo>
                  <a:pt x="7027575" y="7416967"/>
                </a:lnTo>
                <a:lnTo>
                  <a:pt x="0" y="74169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69201" y="991590"/>
            <a:ext cx="6496050" cy="8924925"/>
            <a:chOff x="0" y="0"/>
            <a:chExt cx="8661400" cy="11899900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3"/>
            <a:srcRect l="0" t="4489" r="0" b="4489"/>
            <a:stretch>
              <a:fillRect/>
            </a:stretch>
          </p:blipFill>
          <p:spPr>
            <a:xfrm flipH="false" flipV="false">
              <a:off x="0" y="0"/>
              <a:ext cx="8661400" cy="11899900"/>
            </a:xfrm>
            <a:prstGeom prst="rect">
              <a:avLst/>
            </a:prstGeom>
          </p:spPr>
        </p:pic>
      </p:grpSp>
      <p:sp>
        <p:nvSpPr>
          <p:cNvPr name="Freeform 13" id="13"/>
          <p:cNvSpPr/>
          <p:nvPr/>
        </p:nvSpPr>
        <p:spPr>
          <a:xfrm flipH="false" flipV="true" rot="0">
            <a:off x="-496158" y="7470737"/>
            <a:ext cx="8128946" cy="5885357"/>
          </a:xfrm>
          <a:custGeom>
            <a:avLst/>
            <a:gdLst/>
            <a:ahLst/>
            <a:cxnLst/>
            <a:rect r="r" b="b" t="t" l="l"/>
            <a:pathLst>
              <a:path h="5885357" w="8128946">
                <a:moveTo>
                  <a:pt x="0" y="5885357"/>
                </a:moveTo>
                <a:lnTo>
                  <a:pt x="8128946" y="5885357"/>
                </a:lnTo>
                <a:lnTo>
                  <a:pt x="8128946" y="0"/>
                </a:lnTo>
                <a:lnTo>
                  <a:pt x="0" y="0"/>
                </a:lnTo>
                <a:lnTo>
                  <a:pt x="0" y="5885357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495386" y="4137985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Typ zákazníka - zamestnaný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95386" y="5230503"/>
            <a:ext cx="8582814" cy="1020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Či má partnera/ku, deti, domáce zviera - partnerka, 2 deti, žiadne zviera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495386" y="6876740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Zlozvyky - príležitostne pije alkohol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495386" y="3492778"/>
            <a:ext cx="3403693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b="true" sz="2799">
                <a:solidFill>
                  <a:srgbClr val="000000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VLASTNOSTI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495386" y="8485010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Rizikový charakter - medzi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495386" y="4663130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Približný mesačný príjem - 4500€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495386" y="6323020"/>
            <a:ext cx="8582814" cy="496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Či má vlastné bývanie - má</a:t>
            </a:r>
          </a:p>
        </p:txBody>
      </p:sp>
    </p:spTree>
  </p:cSld>
  <p:clrMapOvr>
    <a:masterClrMapping/>
  </p:clrMapOvr>
  <p:transition spd="slow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25771" y="-380358"/>
            <a:ext cx="14036458" cy="11047716"/>
            <a:chOff x="0" y="0"/>
            <a:chExt cx="4252577" cy="33470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52577" cy="3347088"/>
            </a:xfrm>
            <a:custGeom>
              <a:avLst/>
              <a:gdLst/>
              <a:ahLst/>
              <a:cxnLst/>
              <a:rect r="r" b="b" t="t" l="l"/>
              <a:pathLst>
                <a:path h="3347088" w="4252577">
                  <a:moveTo>
                    <a:pt x="0" y="0"/>
                  </a:moveTo>
                  <a:lnTo>
                    <a:pt x="4252577" y="0"/>
                  </a:lnTo>
                  <a:lnTo>
                    <a:pt x="4252577" y="3347088"/>
                  </a:lnTo>
                  <a:lnTo>
                    <a:pt x="0" y="3347088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252577" cy="3366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809855" y="1028700"/>
            <a:ext cx="15449445" cy="8303820"/>
            <a:chOff x="0" y="0"/>
            <a:chExt cx="4068990" cy="21870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8990" cy="2187014"/>
            </a:xfrm>
            <a:custGeom>
              <a:avLst/>
              <a:gdLst/>
              <a:ahLst/>
              <a:cxnLst/>
              <a:rect r="r" b="b" t="t" l="l"/>
              <a:pathLst>
                <a:path h="2187014" w="4068990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3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-1217115" y="-2793826"/>
            <a:ext cx="7863851" cy="5691462"/>
          </a:xfrm>
          <a:custGeom>
            <a:avLst/>
            <a:gdLst/>
            <a:ahLst/>
            <a:cxnLst/>
            <a:rect r="r" b="b" t="t" l="l"/>
            <a:pathLst>
              <a:path h="5691462" w="7863851">
                <a:moveTo>
                  <a:pt x="0" y="0"/>
                </a:moveTo>
                <a:lnTo>
                  <a:pt x="7863851" y="0"/>
                </a:lnTo>
                <a:lnTo>
                  <a:pt x="7863851" y="5691463"/>
                </a:lnTo>
                <a:lnTo>
                  <a:pt x="0" y="56914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28700" y="1028700"/>
            <a:ext cx="7613472" cy="17205587"/>
          </a:xfrm>
          <a:custGeom>
            <a:avLst/>
            <a:gdLst/>
            <a:ahLst/>
            <a:cxnLst/>
            <a:rect r="r" b="b" t="t" l="l"/>
            <a:pathLst>
              <a:path h="17205587" w="7613472">
                <a:moveTo>
                  <a:pt x="0" y="0"/>
                </a:moveTo>
                <a:lnTo>
                  <a:pt x="7613472" y="0"/>
                </a:lnTo>
                <a:lnTo>
                  <a:pt x="7613472" y="17205587"/>
                </a:lnTo>
                <a:lnTo>
                  <a:pt x="0" y="172055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377918" y="4570730"/>
            <a:ext cx="7485453" cy="468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Váš osobný poradca v šetrení. Sleduje výdavky, analyzuje správanie a ponúka odporúčania, ako efektívnejšie hospodáriť s peniazmi.</a:t>
            </a:r>
          </a:p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Personalizované tipy podľa finančných cieľov</a:t>
            </a:r>
          </a:p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Motivácia pri dosahovaní míľnikov</a:t>
            </a:r>
          </a:p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Prirodzená komunikácia cez chat</a:t>
            </a:r>
          </a:p>
          <a:p>
            <a:pPr algn="l" marL="561341" indent="-280670" lvl="1">
              <a:lnSpc>
                <a:spcPts val="4160"/>
              </a:lnSpc>
              <a:buFont typeface="Arial"/>
              <a:buChar char="•"/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Rady pri investovaní</a:t>
            </a:r>
          </a:p>
          <a:p>
            <a:pPr algn="l">
              <a:lnSpc>
                <a:spcPts val="416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848900" y="3141539"/>
            <a:ext cx="6543489" cy="96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b="true" sz="7200">
                <a:solidFill>
                  <a:srgbClr val="000000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AI Agent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74471" y="-552450"/>
            <a:ext cx="8035708" cy="11372850"/>
            <a:chOff x="0" y="0"/>
            <a:chExt cx="2434551" cy="3445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4551" cy="3445593"/>
            </a:xfrm>
            <a:custGeom>
              <a:avLst/>
              <a:gdLst/>
              <a:ahLst/>
              <a:cxnLst/>
              <a:rect r="r" b="b" t="t" l="l"/>
              <a:pathLst>
                <a:path h="3445593" w="2434551">
                  <a:moveTo>
                    <a:pt x="0" y="0"/>
                  </a:moveTo>
                  <a:lnTo>
                    <a:pt x="2434551" y="0"/>
                  </a:lnTo>
                  <a:lnTo>
                    <a:pt x="2434551" y="3445593"/>
                  </a:lnTo>
                  <a:lnTo>
                    <a:pt x="0" y="3445593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434551" cy="3464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2700000">
            <a:off x="4042835" y="1521575"/>
            <a:ext cx="12838964" cy="9295410"/>
          </a:xfrm>
          <a:custGeom>
            <a:avLst/>
            <a:gdLst/>
            <a:ahLst/>
            <a:cxnLst/>
            <a:rect r="r" b="b" t="t" l="l"/>
            <a:pathLst>
              <a:path h="9295410" w="12838964">
                <a:moveTo>
                  <a:pt x="0" y="0"/>
                </a:moveTo>
                <a:lnTo>
                  <a:pt x="12838964" y="0"/>
                </a:lnTo>
                <a:lnTo>
                  <a:pt x="12838964" y="9295410"/>
                </a:lnTo>
                <a:lnTo>
                  <a:pt x="0" y="92954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419277" y="991590"/>
            <a:ext cx="15449445" cy="8303820"/>
            <a:chOff x="0" y="0"/>
            <a:chExt cx="4068990" cy="21870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8990" cy="2187014"/>
            </a:xfrm>
            <a:custGeom>
              <a:avLst/>
              <a:gdLst/>
              <a:ahLst/>
              <a:cxnLst/>
              <a:rect r="r" b="b" t="t" l="l"/>
              <a:pathLst>
                <a:path h="2187014" w="4068990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95965" y="3668336"/>
            <a:ext cx="6496050" cy="7048500"/>
            <a:chOff x="0" y="0"/>
            <a:chExt cx="8661400" cy="9398000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3"/>
            <a:srcRect l="3918" t="0" r="3918" b="0"/>
            <a:stretch>
              <a:fillRect/>
            </a:stretch>
          </p:blipFill>
          <p:spPr>
            <a:xfrm flipH="false" flipV="false">
              <a:off x="0" y="0"/>
              <a:ext cx="8661400" cy="9398000"/>
            </a:xfrm>
            <a:prstGeom prst="rect">
              <a:avLst/>
            </a:prstGeom>
          </p:spPr>
        </p:pic>
      </p:grpSp>
      <p:sp>
        <p:nvSpPr>
          <p:cNvPr name="Freeform 11" id="11"/>
          <p:cNvSpPr/>
          <p:nvPr/>
        </p:nvSpPr>
        <p:spPr>
          <a:xfrm flipH="false" flipV="false" rot="0">
            <a:off x="14025040" y="649538"/>
            <a:ext cx="2466975" cy="5021832"/>
          </a:xfrm>
          <a:custGeom>
            <a:avLst/>
            <a:gdLst/>
            <a:ahLst/>
            <a:cxnLst/>
            <a:rect r="r" b="b" t="t" l="l"/>
            <a:pathLst>
              <a:path h="5021832" w="2466975">
                <a:moveTo>
                  <a:pt x="0" y="0"/>
                </a:moveTo>
                <a:lnTo>
                  <a:pt x="2466975" y="0"/>
                </a:lnTo>
                <a:lnTo>
                  <a:pt x="2466975" y="5021832"/>
                </a:lnTo>
                <a:lnTo>
                  <a:pt x="0" y="50218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127109" y="4263014"/>
            <a:ext cx="6453018" cy="4163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160"/>
              </a:lnSpc>
              <a:spcBef>
                <a:spcPct val="0"/>
              </a:spcBef>
            </a:pPr>
            <a:r>
              <a:rPr lang="en-US" sz="2600" i="true">
                <a:solidFill>
                  <a:srgbClr val="FFFFFF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Jeden z problémov pri šetrení je zmysluplná vizualizácia našetrených peňazí, preto je používateľ nasmerovaný k vytvoreniu konkrétneho cieľa, ktorý ho motivuje k snahe čo najskôr sa k nemu priblížiť. Tieto ciele vizualizujeme pomocou 3D modelu, ktorý sa postupne skladá ako sa cieľ napĺňa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27109" y="1974591"/>
            <a:ext cx="8513269" cy="187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b="true" sz="7200" strike="noStrike" u="none">
                <a:solidFill>
                  <a:srgbClr val="FFFFFF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Nastavenie cieľa šetrenia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25771" y="-380358"/>
            <a:ext cx="14036458" cy="11047716"/>
            <a:chOff x="0" y="0"/>
            <a:chExt cx="4252577" cy="33470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52577" cy="3347088"/>
            </a:xfrm>
            <a:custGeom>
              <a:avLst/>
              <a:gdLst/>
              <a:ahLst/>
              <a:cxnLst/>
              <a:rect r="r" b="b" t="t" l="l"/>
              <a:pathLst>
                <a:path h="3347088" w="4252577">
                  <a:moveTo>
                    <a:pt x="0" y="0"/>
                  </a:moveTo>
                  <a:lnTo>
                    <a:pt x="4252577" y="0"/>
                  </a:lnTo>
                  <a:lnTo>
                    <a:pt x="4252577" y="3347088"/>
                  </a:lnTo>
                  <a:lnTo>
                    <a:pt x="0" y="3347088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252577" cy="3366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809855" y="1028700"/>
            <a:ext cx="15449445" cy="8303820"/>
            <a:chOff x="0" y="0"/>
            <a:chExt cx="4068990" cy="21870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8990" cy="2187014"/>
            </a:xfrm>
            <a:custGeom>
              <a:avLst/>
              <a:gdLst/>
              <a:ahLst/>
              <a:cxnLst/>
              <a:rect r="r" b="b" t="t" l="l"/>
              <a:pathLst>
                <a:path h="2187014" w="4068990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3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-1217115" y="-2793826"/>
            <a:ext cx="7863851" cy="5691462"/>
          </a:xfrm>
          <a:custGeom>
            <a:avLst/>
            <a:gdLst/>
            <a:ahLst/>
            <a:cxnLst/>
            <a:rect r="r" b="b" t="t" l="l"/>
            <a:pathLst>
              <a:path h="5691462" w="7863851">
                <a:moveTo>
                  <a:pt x="0" y="0"/>
                </a:moveTo>
                <a:lnTo>
                  <a:pt x="7863851" y="0"/>
                </a:lnTo>
                <a:lnTo>
                  <a:pt x="7863851" y="5691463"/>
                </a:lnTo>
                <a:lnTo>
                  <a:pt x="0" y="56914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91032" y="1028700"/>
            <a:ext cx="2437646" cy="4924536"/>
          </a:xfrm>
          <a:custGeom>
            <a:avLst/>
            <a:gdLst/>
            <a:ahLst/>
            <a:cxnLst/>
            <a:rect r="r" b="b" t="t" l="l"/>
            <a:pathLst>
              <a:path h="4924536" w="2437646">
                <a:moveTo>
                  <a:pt x="0" y="0"/>
                </a:moveTo>
                <a:lnTo>
                  <a:pt x="2437646" y="0"/>
                </a:lnTo>
                <a:lnTo>
                  <a:pt x="2437646" y="4924536"/>
                </a:lnTo>
                <a:lnTo>
                  <a:pt x="0" y="49245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751620">
            <a:off x="8674919" y="3208092"/>
            <a:ext cx="3527647" cy="4382170"/>
          </a:xfrm>
          <a:custGeom>
            <a:avLst/>
            <a:gdLst/>
            <a:ahLst/>
            <a:cxnLst/>
            <a:rect r="r" b="b" t="t" l="l"/>
            <a:pathLst>
              <a:path h="4382170" w="3527647">
                <a:moveTo>
                  <a:pt x="0" y="0"/>
                </a:moveTo>
                <a:lnTo>
                  <a:pt x="3527646" y="0"/>
                </a:lnTo>
                <a:lnTo>
                  <a:pt x="3527646" y="4382170"/>
                </a:lnTo>
                <a:lnTo>
                  <a:pt x="0" y="43821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730047">
            <a:off x="12872210" y="4086076"/>
            <a:ext cx="6173374" cy="4938699"/>
          </a:xfrm>
          <a:custGeom>
            <a:avLst/>
            <a:gdLst/>
            <a:ahLst/>
            <a:cxnLst/>
            <a:rect r="r" b="b" t="t" l="l"/>
            <a:pathLst>
              <a:path h="4938699" w="6173374">
                <a:moveTo>
                  <a:pt x="0" y="0"/>
                </a:moveTo>
                <a:lnTo>
                  <a:pt x="6173374" y="0"/>
                </a:lnTo>
                <a:lnTo>
                  <a:pt x="6173374" y="4938699"/>
                </a:lnTo>
                <a:lnTo>
                  <a:pt x="0" y="49386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8311" t="0" r="-38311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12888386" y="4909504"/>
            <a:ext cx="8199353" cy="9849073"/>
          </a:xfrm>
          <a:custGeom>
            <a:avLst/>
            <a:gdLst/>
            <a:ahLst/>
            <a:cxnLst/>
            <a:rect r="r" b="b" t="t" l="l"/>
            <a:pathLst>
              <a:path h="9849073" w="8199353">
                <a:moveTo>
                  <a:pt x="8199353" y="0"/>
                </a:moveTo>
                <a:lnTo>
                  <a:pt x="0" y="0"/>
                </a:lnTo>
                <a:lnTo>
                  <a:pt x="0" y="9849073"/>
                </a:lnTo>
                <a:lnTo>
                  <a:pt x="8199353" y="9849073"/>
                </a:lnTo>
                <a:lnTo>
                  <a:pt x="8199353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647248" y="538582"/>
            <a:ext cx="4093998" cy="2963031"/>
          </a:xfrm>
          <a:custGeom>
            <a:avLst/>
            <a:gdLst/>
            <a:ahLst/>
            <a:cxnLst/>
            <a:rect r="r" b="b" t="t" l="l"/>
            <a:pathLst>
              <a:path h="2963031" w="4093998">
                <a:moveTo>
                  <a:pt x="0" y="0"/>
                </a:moveTo>
                <a:lnTo>
                  <a:pt x="4093997" y="0"/>
                </a:lnTo>
                <a:lnTo>
                  <a:pt x="4093997" y="2963030"/>
                </a:lnTo>
                <a:lnTo>
                  <a:pt x="0" y="29630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680826" y="4804729"/>
            <a:ext cx="5461995" cy="311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Cieľom budgetingu je nastaviť používateľovi mesačný limit na konkrétne výdavky, ktoré je ochotný používateľ znížiť a tým priamo sledovať šetrenie na týchto produktoch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623676" y="3634962"/>
            <a:ext cx="6543489" cy="96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b="true" sz="7200">
                <a:solidFill>
                  <a:srgbClr val="000000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Budgeting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25771" y="-380358"/>
            <a:ext cx="14036458" cy="11047716"/>
            <a:chOff x="0" y="0"/>
            <a:chExt cx="4252577" cy="33470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52577" cy="3347088"/>
            </a:xfrm>
            <a:custGeom>
              <a:avLst/>
              <a:gdLst/>
              <a:ahLst/>
              <a:cxnLst/>
              <a:rect r="r" b="b" t="t" l="l"/>
              <a:pathLst>
                <a:path h="3347088" w="4252577">
                  <a:moveTo>
                    <a:pt x="0" y="0"/>
                  </a:moveTo>
                  <a:lnTo>
                    <a:pt x="4252577" y="0"/>
                  </a:lnTo>
                  <a:lnTo>
                    <a:pt x="4252577" y="3347088"/>
                  </a:lnTo>
                  <a:lnTo>
                    <a:pt x="0" y="3347088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252577" cy="3366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true" rot="8100000">
            <a:off x="-1948425" y="-1409517"/>
            <a:ext cx="6735405" cy="4876434"/>
          </a:xfrm>
          <a:custGeom>
            <a:avLst/>
            <a:gdLst/>
            <a:ahLst/>
            <a:cxnLst/>
            <a:rect r="r" b="b" t="t" l="l"/>
            <a:pathLst>
              <a:path h="4876434" w="6735405">
                <a:moveTo>
                  <a:pt x="0" y="4876434"/>
                </a:moveTo>
                <a:lnTo>
                  <a:pt x="6735405" y="4876434"/>
                </a:lnTo>
                <a:lnTo>
                  <a:pt x="6735405" y="0"/>
                </a:lnTo>
                <a:lnTo>
                  <a:pt x="0" y="0"/>
                </a:lnTo>
                <a:lnTo>
                  <a:pt x="0" y="4876434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2700000">
            <a:off x="13501020" y="6857193"/>
            <a:ext cx="6735405" cy="4876434"/>
          </a:xfrm>
          <a:custGeom>
            <a:avLst/>
            <a:gdLst/>
            <a:ahLst/>
            <a:cxnLst/>
            <a:rect r="r" b="b" t="t" l="l"/>
            <a:pathLst>
              <a:path h="4876434" w="6735405">
                <a:moveTo>
                  <a:pt x="0" y="0"/>
                </a:moveTo>
                <a:lnTo>
                  <a:pt x="6735405" y="0"/>
                </a:lnTo>
                <a:lnTo>
                  <a:pt x="6735405" y="4876434"/>
                </a:lnTo>
                <a:lnTo>
                  <a:pt x="0" y="48764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419277" y="991590"/>
            <a:ext cx="15449445" cy="8303820"/>
            <a:chOff x="0" y="0"/>
            <a:chExt cx="4068990" cy="21870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068990" cy="2187014"/>
            </a:xfrm>
            <a:custGeom>
              <a:avLst/>
              <a:gdLst/>
              <a:ahLst/>
              <a:cxnLst/>
              <a:rect r="r" b="b" t="t" l="l"/>
              <a:pathLst>
                <a:path h="2187014" w="4068990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839562" y="1819684"/>
            <a:ext cx="10608877" cy="96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00"/>
              </a:lnSpc>
              <a:spcBef>
                <a:spcPct val="0"/>
              </a:spcBef>
            </a:pPr>
            <a:r>
              <a:rPr lang="en-US" b="true" sz="7200">
                <a:solidFill>
                  <a:srgbClr val="000000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Incentíva investovať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68280" y="3402739"/>
            <a:ext cx="4748032" cy="4163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160"/>
              </a:lnSpc>
              <a:spcBef>
                <a:spcPct val="0"/>
              </a:spcBef>
            </a:pPr>
            <a:r>
              <a:rPr lang="en-US" sz="2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Podľa otázok na klienta, ohľadom rizika, ktoré by bol ochotný podstúpiť, mu agent vypracuje možné investičné plány a s použitím dát posledných mesiacov, ako by jeho investícia rástla ak by investoval pred 3 mesiacmi.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997611" y="2848459"/>
            <a:ext cx="8136588" cy="6215122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4598" y="3376332"/>
            <a:ext cx="18917197" cy="4948518"/>
            <a:chOff x="0" y="0"/>
            <a:chExt cx="4982307" cy="13033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2307" cy="1303313"/>
            </a:xfrm>
            <a:custGeom>
              <a:avLst/>
              <a:gdLst/>
              <a:ahLst/>
              <a:cxnLst/>
              <a:rect r="r" b="b" t="t" l="l"/>
              <a:pathLst>
                <a:path h="1303313" w="4982307">
                  <a:moveTo>
                    <a:pt x="0" y="0"/>
                  </a:moveTo>
                  <a:lnTo>
                    <a:pt x="4982307" y="0"/>
                  </a:lnTo>
                  <a:lnTo>
                    <a:pt x="4982307" y="1303313"/>
                  </a:lnTo>
                  <a:lnTo>
                    <a:pt x="0" y="1303313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982307" cy="13223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2700000">
            <a:off x="13646921" y="-1622869"/>
            <a:ext cx="7224758" cy="5228918"/>
          </a:xfrm>
          <a:custGeom>
            <a:avLst/>
            <a:gdLst/>
            <a:ahLst/>
            <a:cxnLst/>
            <a:rect r="r" b="b" t="t" l="l"/>
            <a:pathLst>
              <a:path h="5228918" w="7224758">
                <a:moveTo>
                  <a:pt x="0" y="0"/>
                </a:moveTo>
                <a:lnTo>
                  <a:pt x="7224758" y="0"/>
                </a:lnTo>
                <a:lnTo>
                  <a:pt x="7224758" y="5228918"/>
                </a:lnTo>
                <a:lnTo>
                  <a:pt x="0" y="5228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-8100000">
            <a:off x="-2583679" y="-1622869"/>
            <a:ext cx="7224758" cy="5228918"/>
          </a:xfrm>
          <a:custGeom>
            <a:avLst/>
            <a:gdLst/>
            <a:ahLst/>
            <a:cxnLst/>
            <a:rect r="r" b="b" t="t" l="l"/>
            <a:pathLst>
              <a:path h="5228918" w="7224758">
                <a:moveTo>
                  <a:pt x="0" y="5228918"/>
                </a:moveTo>
                <a:lnTo>
                  <a:pt x="7224758" y="5228918"/>
                </a:lnTo>
                <a:lnTo>
                  <a:pt x="7224758" y="0"/>
                </a:lnTo>
                <a:lnTo>
                  <a:pt x="0" y="0"/>
                </a:lnTo>
                <a:lnTo>
                  <a:pt x="0" y="5228918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850890">
            <a:off x="4818745" y="5065282"/>
            <a:ext cx="9719417" cy="11674975"/>
          </a:xfrm>
          <a:custGeom>
            <a:avLst/>
            <a:gdLst/>
            <a:ahLst/>
            <a:cxnLst/>
            <a:rect r="r" b="b" t="t" l="l"/>
            <a:pathLst>
              <a:path h="11674975" w="9719417">
                <a:moveTo>
                  <a:pt x="0" y="0"/>
                </a:moveTo>
                <a:lnTo>
                  <a:pt x="9719417" y="0"/>
                </a:lnTo>
                <a:lnTo>
                  <a:pt x="9719417" y="11674975"/>
                </a:lnTo>
                <a:lnTo>
                  <a:pt x="0" y="116749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419277" y="991590"/>
            <a:ext cx="15449445" cy="8303820"/>
            <a:chOff x="0" y="0"/>
            <a:chExt cx="4068990" cy="21870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8990" cy="2187014"/>
            </a:xfrm>
            <a:custGeom>
              <a:avLst/>
              <a:gdLst/>
              <a:ahLst/>
              <a:cxnLst/>
              <a:rect r="r" b="b" t="t" l="l"/>
              <a:pathLst>
                <a:path h="2187014" w="4068990">
                  <a:moveTo>
                    <a:pt x="0" y="0"/>
                  </a:moveTo>
                  <a:lnTo>
                    <a:pt x="4068990" y="0"/>
                  </a:lnTo>
                  <a:lnTo>
                    <a:pt x="4068990" y="2187014"/>
                  </a:lnTo>
                  <a:lnTo>
                    <a:pt x="0" y="21870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D9D9D9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4068990" cy="22060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864945" y="4025221"/>
            <a:ext cx="836673" cy="1046912"/>
          </a:xfrm>
          <a:custGeom>
            <a:avLst/>
            <a:gdLst/>
            <a:ahLst/>
            <a:cxnLst/>
            <a:rect r="r" b="b" t="t" l="l"/>
            <a:pathLst>
              <a:path h="1046912" w="836673">
                <a:moveTo>
                  <a:pt x="0" y="0"/>
                </a:moveTo>
                <a:lnTo>
                  <a:pt x="836673" y="0"/>
                </a:lnTo>
                <a:lnTo>
                  <a:pt x="836673" y="1046913"/>
                </a:lnTo>
                <a:lnTo>
                  <a:pt x="0" y="10469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474938" y="4025221"/>
            <a:ext cx="836673" cy="1046912"/>
          </a:xfrm>
          <a:custGeom>
            <a:avLst/>
            <a:gdLst/>
            <a:ahLst/>
            <a:cxnLst/>
            <a:rect r="r" b="b" t="t" l="l"/>
            <a:pathLst>
              <a:path h="1046912" w="836673">
                <a:moveTo>
                  <a:pt x="0" y="0"/>
                </a:moveTo>
                <a:lnTo>
                  <a:pt x="836673" y="0"/>
                </a:lnTo>
                <a:lnTo>
                  <a:pt x="836673" y="1046913"/>
                </a:lnTo>
                <a:lnTo>
                  <a:pt x="0" y="10469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399894" y="4025221"/>
            <a:ext cx="836673" cy="1046912"/>
          </a:xfrm>
          <a:custGeom>
            <a:avLst/>
            <a:gdLst/>
            <a:ahLst/>
            <a:cxnLst/>
            <a:rect r="r" b="b" t="t" l="l"/>
            <a:pathLst>
              <a:path h="1046912" w="836673">
                <a:moveTo>
                  <a:pt x="0" y="0"/>
                </a:moveTo>
                <a:lnTo>
                  <a:pt x="836673" y="0"/>
                </a:lnTo>
                <a:lnTo>
                  <a:pt x="836673" y="1046913"/>
                </a:lnTo>
                <a:lnTo>
                  <a:pt x="0" y="10469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93019" y="2329008"/>
            <a:ext cx="3114910" cy="6356958"/>
          </a:xfrm>
          <a:custGeom>
            <a:avLst/>
            <a:gdLst/>
            <a:ahLst/>
            <a:cxnLst/>
            <a:rect r="r" b="b" t="t" l="l"/>
            <a:pathLst>
              <a:path h="6356958" w="3114910">
                <a:moveTo>
                  <a:pt x="0" y="0"/>
                </a:moveTo>
                <a:lnTo>
                  <a:pt x="3114909" y="0"/>
                </a:lnTo>
                <a:lnTo>
                  <a:pt x="311490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483007" y="6336013"/>
            <a:ext cx="3232243" cy="1815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00"/>
              </a:lnSpc>
              <a:spcBef>
                <a:spcPct val="0"/>
              </a:spcBef>
            </a:pPr>
            <a:r>
              <a:rPr lang="en-US" sz="1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Prvý spôsob získavania míľnikov je za „streaks“ – počet mesiacov po sebe, v ktorých sa úspešne používateľ zmestil do svojho budgetu.</a:t>
            </a:r>
          </a:p>
          <a:p>
            <a:pPr algn="ctr" marL="0" indent="0" lvl="0">
              <a:lnSpc>
                <a:spcPts val="2400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4483007" y="5507487"/>
            <a:ext cx="3232243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2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MESAČNÉ CIELE ŠETRENIA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027057" y="6088512"/>
            <a:ext cx="3232243" cy="151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00"/>
              </a:lnSpc>
              <a:spcBef>
                <a:spcPct val="0"/>
              </a:spcBef>
            </a:pPr>
            <a:r>
              <a:rPr lang="en-US" sz="1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Dosiahnuté míľniky odomykajú nové možnosti personalizácie – používateľ si môže upraviť svojho avatara, čím sa šetrenie stáva zábavnejším a motivujúcejším.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027057" y="5507487"/>
            <a:ext cx="3232243" cy="31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2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ODOMYKANIE ODMIEN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255032" y="6336013"/>
            <a:ext cx="3232243" cy="90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00"/>
              </a:lnSpc>
              <a:spcBef>
                <a:spcPct val="0"/>
              </a:spcBef>
            </a:pPr>
            <a:r>
              <a:rPr lang="en-US" sz="1600" i="true">
                <a:solidFill>
                  <a:srgbClr val="737373"/>
                </a:solidFill>
                <a:latin typeface="TT Firs Neue Italics"/>
                <a:ea typeface="TT Firs Neue Italics"/>
                <a:cs typeface="TT Firs Neue Italics"/>
                <a:sym typeface="TT Firs Neue Italics"/>
              </a:rPr>
              <a:t>Druhý spôsob získavania míľnikov je pri dosiahnutí určitých percent cieľa, napr. 10%, 20%, alebo 50%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255032" y="5507487"/>
            <a:ext cx="3232243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2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SLEDOVANIE POKROKU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755854" y="1859989"/>
            <a:ext cx="12776293" cy="96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0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TT Firs Neue Bold"/>
                <a:ea typeface="TT Firs Neue Bold"/>
                <a:cs typeface="TT Firs Neue Bold"/>
                <a:sym typeface="TT Firs Neue Bold"/>
              </a:rPr>
              <a:t>Míľniky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DAG4DfIpRkw</dc:identifier>
  <dcterms:modified xsi:type="dcterms:W3CDTF">2011-08-01T06:04:30Z</dcterms:modified>
  <cp:revision>1</cp:revision>
  <dc:title>Pitch Deck</dc:title>
</cp:coreProperties>
</file>

<file path=docProps/thumbnail.jpeg>
</file>